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5" r:id="rId9"/>
    <p:sldId id="266" r:id="rId10"/>
    <p:sldId id="267" r:id="rId11"/>
    <p:sldId id="262" r:id="rId12"/>
    <p:sldId id="263"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6.04.2020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6.04.2020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04665"/>
            <a:ext cx="7772400" cy="1584175"/>
          </a:xfrm>
        </p:spPr>
        <p:txBody>
          <a:bodyPr>
            <a:normAutofit/>
          </a:bodyPr>
          <a:lstStyle/>
          <a:p>
            <a:r>
              <a:rPr lang="tr-TR" b="1" dirty="0"/>
              <a:t>TAŞINIR MÜLKİYETİ</a:t>
            </a:r>
            <a:br>
              <a:rPr lang="tr-TR" b="1" dirty="0"/>
            </a:br>
            <a:endParaRPr lang="tr-TR" dirty="0"/>
          </a:p>
        </p:txBody>
      </p:sp>
      <p:sp>
        <p:nvSpPr>
          <p:cNvPr id="3" name="Alt Başlık 2"/>
          <p:cNvSpPr>
            <a:spLocks noGrp="1"/>
          </p:cNvSpPr>
          <p:nvPr>
            <p:ph type="subTitle" idx="1"/>
          </p:nvPr>
        </p:nvSpPr>
        <p:spPr>
          <a:xfrm>
            <a:off x="1371600" y="1628800"/>
            <a:ext cx="6400800" cy="4010000"/>
          </a:xfrm>
        </p:spPr>
        <p:txBody>
          <a:bodyPr>
            <a:normAutofit/>
          </a:bodyPr>
          <a:lstStyle/>
          <a:p>
            <a:r>
              <a:rPr lang="tr-TR" dirty="0">
                <a:solidFill>
                  <a:schemeClr val="tx1"/>
                </a:solidFill>
              </a:rPr>
              <a:t>Taşınır mülkiyeti Türk Medeni Kanununun 762-778. maddeleri arasında düzenlenmektedir. Bu maddelerde sırasıyla taşınır mülkiyetinin konusu, kazanılması ve kaybedilmesi konuları hükme bağlanmaktadır. </a:t>
            </a:r>
          </a:p>
          <a:p>
            <a:endParaRPr lang="tr-TR" dirty="0">
              <a:solidFill>
                <a:schemeClr val="tx1"/>
              </a:solidFill>
            </a:endParaRPr>
          </a:p>
        </p:txBody>
      </p:sp>
    </p:spTree>
    <p:extLst>
      <p:ext uri="{BB962C8B-B14F-4D97-AF65-F5344CB8AC3E}">
        <p14:creationId xmlns:p14="http://schemas.microsoft.com/office/powerpoint/2010/main" val="1590879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pPr algn="just"/>
            <a:r>
              <a:rPr lang="tr-TR" dirty="0"/>
              <a:t>Ü</a:t>
            </a:r>
            <a:r>
              <a:rPr lang="tr-TR" dirty="0" smtClean="0"/>
              <a:t>çüncü </a:t>
            </a:r>
            <a:r>
              <a:rPr lang="tr-TR" dirty="0"/>
              <a:t>kişiler, alıcının elinde gördükleri bu şeyi </a:t>
            </a:r>
            <a:r>
              <a:rPr lang="tr-TR" dirty="0" err="1"/>
              <a:t>iyiniyetle</a:t>
            </a:r>
            <a:r>
              <a:rPr lang="tr-TR" dirty="0"/>
              <a:t> anında kazanabilirler (TMK. m. 988, m. 763/II). </a:t>
            </a:r>
            <a:r>
              <a:rPr lang="tr-TR" dirty="0" smtClean="0"/>
              <a:t>Her ne kadar alıcının </a:t>
            </a:r>
            <a:r>
              <a:rPr lang="tr-TR" dirty="0"/>
              <a:t>yerleşim yerindeki noterlikçe tutulan sicilde bu taşınırın alıcıya ait olmadığı </a:t>
            </a:r>
            <a:r>
              <a:rPr lang="tr-TR" dirty="0" smtClean="0"/>
              <a:t>yazılı olup; bu </a:t>
            </a:r>
            <a:r>
              <a:rPr lang="tr-TR" dirty="0"/>
              <a:t>sicil üçüncü kişilerin incelemesine de </a:t>
            </a:r>
            <a:r>
              <a:rPr lang="tr-TR" dirty="0" smtClean="0"/>
              <a:t>açık olsa da bu </a:t>
            </a:r>
            <a:r>
              <a:rPr lang="tr-TR" dirty="0"/>
              <a:t>sicil, </a:t>
            </a:r>
            <a:r>
              <a:rPr lang="tr-TR" b="1" dirty="0"/>
              <a:t>tapu sicilinin sahip olduğu üçüncü kişilerin </a:t>
            </a:r>
            <a:r>
              <a:rPr lang="tr-TR" b="1" dirty="0" err="1"/>
              <a:t>iyiniyetini</a:t>
            </a:r>
            <a:r>
              <a:rPr lang="tr-TR" b="1" dirty="0"/>
              <a:t> önleme işlevine sahip değildir</a:t>
            </a:r>
            <a:r>
              <a:rPr lang="tr-TR" dirty="0"/>
              <a:t>.</a:t>
            </a:r>
          </a:p>
          <a:p>
            <a:endParaRPr lang="tr-TR" dirty="0"/>
          </a:p>
        </p:txBody>
      </p:sp>
    </p:spTree>
    <p:extLst>
      <p:ext uri="{BB962C8B-B14F-4D97-AF65-F5344CB8AC3E}">
        <p14:creationId xmlns:p14="http://schemas.microsoft.com/office/powerpoint/2010/main" val="323881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t>Taşınır Mülkiyetinin ASLEN Kazanılması</a:t>
            </a:r>
            <a:endParaRPr lang="tr-TR" sz="3600" b="1" dirty="0"/>
          </a:p>
        </p:txBody>
      </p:sp>
      <p:sp>
        <p:nvSpPr>
          <p:cNvPr id="3" name="İçerik Yer Tutucusu 2"/>
          <p:cNvSpPr>
            <a:spLocks noGrp="1"/>
          </p:cNvSpPr>
          <p:nvPr>
            <p:ph idx="1"/>
          </p:nvPr>
        </p:nvSpPr>
        <p:spPr>
          <a:xfrm>
            <a:off x="323528" y="1124744"/>
            <a:ext cx="8229600" cy="5472608"/>
          </a:xfrm>
        </p:spPr>
        <p:txBody>
          <a:bodyPr>
            <a:normAutofit fontScale="92500" lnSpcReduction="10000"/>
          </a:bodyPr>
          <a:lstStyle/>
          <a:p>
            <a:r>
              <a:rPr lang="tr-TR" dirty="0" smtClean="0"/>
              <a:t>Sahiplenme (ihraz</a:t>
            </a:r>
            <a:r>
              <a:rPr lang="tr-TR" dirty="0" smtClean="0"/>
              <a:t>) (TMK. m. 767)</a:t>
            </a:r>
            <a:endParaRPr lang="tr-TR" dirty="0" smtClean="0"/>
          </a:p>
          <a:p>
            <a:pPr algn="just"/>
            <a:r>
              <a:rPr lang="tr-TR" dirty="0" smtClean="0"/>
              <a:t>İşleme sonucu mülkiyetin kazanımı (Hukuki Tağyir</a:t>
            </a:r>
            <a:r>
              <a:rPr lang="tr-TR" dirty="0" smtClean="0"/>
              <a:t>) (TMK. m. 775)</a:t>
            </a:r>
            <a:endParaRPr lang="tr-TR" dirty="0" smtClean="0"/>
          </a:p>
          <a:p>
            <a:pPr algn="just"/>
            <a:r>
              <a:rPr lang="tr-TR" dirty="0" smtClean="0"/>
              <a:t>Malların Karışması ve Birleşmesi Sonucu</a:t>
            </a:r>
            <a:r>
              <a:rPr lang="tr-TR" dirty="0"/>
              <a:t> mülkiyetin kazanımı </a:t>
            </a:r>
            <a:r>
              <a:rPr lang="tr-TR" dirty="0" smtClean="0"/>
              <a:t>(TMK m. 776)</a:t>
            </a:r>
            <a:endParaRPr lang="tr-TR" dirty="0" smtClean="0"/>
          </a:p>
          <a:p>
            <a:pPr algn="just"/>
            <a:r>
              <a:rPr lang="tr-TR" dirty="0" smtClean="0"/>
              <a:t>Arıların Mülkiyetinin </a:t>
            </a:r>
            <a:r>
              <a:rPr lang="tr-TR" dirty="0" smtClean="0"/>
              <a:t>Kazanılması (TMK. m. 774/II)</a:t>
            </a:r>
            <a:endParaRPr lang="tr-TR" dirty="0" smtClean="0"/>
          </a:p>
          <a:p>
            <a:pPr algn="just"/>
            <a:r>
              <a:rPr lang="tr-TR" dirty="0" smtClean="0"/>
              <a:t>Bulunmuş </a:t>
            </a:r>
            <a:r>
              <a:rPr lang="tr-TR" dirty="0" smtClean="0"/>
              <a:t>Eşya(</a:t>
            </a:r>
            <a:r>
              <a:rPr lang="tr-TR" dirty="0" err="1" smtClean="0"/>
              <a:t>Lükata</a:t>
            </a:r>
            <a:r>
              <a:rPr lang="tr-TR" dirty="0" smtClean="0"/>
              <a:t>) (TMK. m. 769)</a:t>
            </a:r>
            <a:endParaRPr lang="tr-TR" dirty="0" smtClean="0"/>
          </a:p>
          <a:p>
            <a:pPr algn="just"/>
            <a:r>
              <a:rPr lang="tr-TR" dirty="0" smtClean="0"/>
              <a:t>Define (TMK. m. 772)</a:t>
            </a:r>
            <a:endParaRPr lang="tr-TR" dirty="0" smtClean="0"/>
          </a:p>
          <a:p>
            <a:pPr algn="just"/>
            <a:r>
              <a:rPr lang="tr-TR" dirty="0" smtClean="0"/>
              <a:t>Bilimsel Değere Sahip Eşyanın Mülkiyetinin </a:t>
            </a:r>
            <a:r>
              <a:rPr lang="tr-TR" dirty="0" smtClean="0"/>
              <a:t>Kazanılması(TMK. m. 773)</a:t>
            </a:r>
            <a:endParaRPr lang="tr-TR" dirty="0" smtClean="0"/>
          </a:p>
          <a:p>
            <a:pPr algn="just"/>
            <a:r>
              <a:rPr lang="tr-TR" dirty="0" smtClean="0"/>
              <a:t>Zamanaşımı ile </a:t>
            </a:r>
            <a:r>
              <a:rPr lang="tr-TR" dirty="0" smtClean="0"/>
              <a:t>Kazanma (TMK. m. 777)</a:t>
            </a:r>
            <a:endParaRPr lang="tr-TR" dirty="0" smtClean="0"/>
          </a:p>
          <a:p>
            <a:pPr algn="just"/>
            <a:endParaRPr lang="tr-TR" dirty="0" smtClean="0"/>
          </a:p>
          <a:p>
            <a:pPr algn="just"/>
            <a:endParaRPr lang="tr-TR" dirty="0"/>
          </a:p>
        </p:txBody>
      </p:sp>
    </p:spTree>
    <p:extLst>
      <p:ext uri="{BB962C8B-B14F-4D97-AF65-F5344CB8AC3E}">
        <p14:creationId xmlns:p14="http://schemas.microsoft.com/office/powerpoint/2010/main" val="94198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Taşınır Mülkiyetinin Kaybedilmesi</a:t>
            </a:r>
            <a:endParaRPr lang="tr-TR" b="1" dirty="0"/>
          </a:p>
        </p:txBody>
      </p:sp>
      <p:sp>
        <p:nvSpPr>
          <p:cNvPr id="3" name="İçerik Yer Tutucusu 2"/>
          <p:cNvSpPr>
            <a:spLocks noGrp="1"/>
          </p:cNvSpPr>
          <p:nvPr>
            <p:ph idx="1"/>
          </p:nvPr>
        </p:nvSpPr>
        <p:spPr/>
        <p:txBody>
          <a:bodyPr/>
          <a:lstStyle/>
          <a:p>
            <a:pPr algn="just"/>
            <a:r>
              <a:rPr lang="tr-TR" dirty="0"/>
              <a:t>Taşınır mülkiyeti, malik tarafından terk edilmedikçe veya başkası tarafından kazanılmadıkça yalnız zilyetliğin kaybıyla sona ermez (TMK. m. 778</a:t>
            </a:r>
            <a:r>
              <a:rPr lang="tr-TR" dirty="0" smtClean="0"/>
              <a:t>).</a:t>
            </a:r>
          </a:p>
          <a:p>
            <a:pPr algn="just"/>
            <a:r>
              <a:rPr lang="tr-TR" dirty="0" smtClean="0"/>
              <a:t>NİSBİ KAYIP: Mülkiyet hakkının başkasına devir yoluyla kaybedilmesi</a:t>
            </a:r>
          </a:p>
        </p:txBody>
      </p:sp>
    </p:spTree>
    <p:extLst>
      <p:ext uri="{BB962C8B-B14F-4D97-AF65-F5344CB8AC3E}">
        <p14:creationId xmlns:p14="http://schemas.microsoft.com/office/powerpoint/2010/main" val="453188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pPr lvl="0" algn="just"/>
            <a:r>
              <a:rPr lang="tr-TR" dirty="0">
                <a:solidFill>
                  <a:prstClr val="black"/>
                </a:solidFill>
              </a:rPr>
              <a:t>MUTLAK KAYIP: </a:t>
            </a:r>
            <a:r>
              <a:rPr lang="tr-TR" dirty="0" smtClean="0">
                <a:solidFill>
                  <a:prstClr val="black"/>
                </a:solidFill>
              </a:rPr>
              <a:t>Mülkiyet hakkının başkasına devredilmeksizin ortadan kalktığı hallerdir.</a:t>
            </a:r>
          </a:p>
          <a:p>
            <a:pPr lvl="0" algn="just"/>
            <a:r>
              <a:rPr lang="tr-TR" dirty="0" smtClean="0">
                <a:solidFill>
                  <a:prstClr val="black"/>
                </a:solidFill>
              </a:rPr>
              <a:t>1</a:t>
            </a:r>
            <a:r>
              <a:rPr lang="tr-TR" dirty="0">
                <a:solidFill>
                  <a:prstClr val="black"/>
                </a:solidFill>
              </a:rPr>
              <a:t>) </a:t>
            </a:r>
            <a:r>
              <a:rPr lang="tr-TR" dirty="0" smtClean="0">
                <a:solidFill>
                  <a:prstClr val="black"/>
                </a:solidFill>
              </a:rPr>
              <a:t>Terk: Malik dışarıdan fark edilen terk iradesi ile mülkiyet hakkından vazgeçer.</a:t>
            </a:r>
          </a:p>
          <a:p>
            <a:pPr lvl="0" algn="just"/>
            <a:r>
              <a:rPr lang="tr-TR" dirty="0">
                <a:solidFill>
                  <a:prstClr val="black"/>
                </a:solidFill>
              </a:rPr>
              <a:t>2)Taşınırın Yok </a:t>
            </a:r>
            <a:r>
              <a:rPr lang="tr-TR" dirty="0" smtClean="0">
                <a:solidFill>
                  <a:prstClr val="black"/>
                </a:solidFill>
              </a:rPr>
              <a:t>Olması (Tahrip)</a:t>
            </a:r>
          </a:p>
          <a:p>
            <a:pPr lvl="0" algn="just"/>
            <a:r>
              <a:rPr lang="tr-TR" dirty="0" smtClean="0">
                <a:solidFill>
                  <a:prstClr val="black"/>
                </a:solidFill>
              </a:rPr>
              <a:t>3</a:t>
            </a:r>
            <a:r>
              <a:rPr lang="tr-TR" dirty="0">
                <a:solidFill>
                  <a:prstClr val="black"/>
                </a:solidFill>
              </a:rPr>
              <a:t>) </a:t>
            </a:r>
            <a:r>
              <a:rPr lang="tr-TR" dirty="0" smtClean="0">
                <a:solidFill>
                  <a:prstClr val="black"/>
                </a:solidFill>
              </a:rPr>
              <a:t>Taşınırın Özel Mülkiyete Konu Olmaktan Çıkması (</a:t>
            </a:r>
            <a:r>
              <a:rPr lang="tr-TR" dirty="0" err="1" smtClean="0">
                <a:solidFill>
                  <a:prstClr val="black"/>
                </a:solidFill>
              </a:rPr>
              <a:t>İstimval</a:t>
            </a:r>
            <a:r>
              <a:rPr lang="tr-TR" dirty="0" smtClean="0">
                <a:solidFill>
                  <a:prstClr val="black"/>
                </a:solidFill>
              </a:rPr>
              <a:t>)</a:t>
            </a:r>
          </a:p>
          <a:p>
            <a:pPr lvl="0" algn="just"/>
            <a:r>
              <a:rPr lang="tr-TR" dirty="0" smtClean="0">
                <a:solidFill>
                  <a:prstClr val="black"/>
                </a:solidFill>
              </a:rPr>
              <a:t>4) Taşınırın Sahipsiz Eşya Haline Gelmesi (terk, tutulan avın kaçması)</a:t>
            </a:r>
            <a:endParaRPr lang="tr-TR" dirty="0">
              <a:solidFill>
                <a:prstClr val="black"/>
              </a:solidFill>
            </a:endParaRPr>
          </a:p>
          <a:p>
            <a:endParaRPr lang="tr-TR" dirty="0"/>
          </a:p>
        </p:txBody>
      </p:sp>
    </p:spTree>
    <p:extLst>
      <p:ext uri="{BB962C8B-B14F-4D97-AF65-F5344CB8AC3E}">
        <p14:creationId xmlns:p14="http://schemas.microsoft.com/office/powerpoint/2010/main" val="344314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pPr algn="just"/>
            <a:r>
              <a:rPr lang="tr-TR" dirty="0" smtClean="0"/>
              <a:t>Taşınır mülkiyetinin mutlak kaybı halinde </a:t>
            </a:r>
            <a:r>
              <a:rPr lang="tr-TR" u="sng" dirty="0" smtClean="0"/>
              <a:t>başkası için yeni mülkiyet hakkı doğar</a:t>
            </a:r>
            <a:r>
              <a:rPr lang="tr-TR" dirty="0" smtClean="0"/>
              <a:t>. Bu haller;</a:t>
            </a:r>
          </a:p>
          <a:p>
            <a:pPr algn="just"/>
            <a:r>
              <a:rPr lang="tr-TR" dirty="0" smtClean="0"/>
              <a:t>İşleme</a:t>
            </a:r>
          </a:p>
          <a:p>
            <a:pPr algn="just"/>
            <a:r>
              <a:rPr lang="tr-TR" dirty="0" smtClean="0"/>
              <a:t>Karışma</a:t>
            </a:r>
          </a:p>
          <a:p>
            <a:pPr algn="just"/>
            <a:r>
              <a:rPr lang="tr-TR" dirty="0" smtClean="0"/>
              <a:t>Birleşme</a:t>
            </a:r>
          </a:p>
          <a:p>
            <a:pPr algn="just"/>
            <a:r>
              <a:rPr lang="tr-TR" dirty="0" smtClean="0"/>
              <a:t>Bulunmuş eşyanın mülkiyetinin kazanılması</a:t>
            </a:r>
          </a:p>
          <a:p>
            <a:pPr algn="just"/>
            <a:r>
              <a:rPr lang="tr-TR" dirty="0" smtClean="0"/>
              <a:t>Zamanaşımı ile mülkiyetin kazanılması</a:t>
            </a:r>
          </a:p>
          <a:p>
            <a:pPr algn="just"/>
            <a:endParaRPr lang="tr-TR" dirty="0"/>
          </a:p>
        </p:txBody>
      </p:sp>
    </p:spTree>
    <p:extLst>
      <p:ext uri="{BB962C8B-B14F-4D97-AF65-F5344CB8AC3E}">
        <p14:creationId xmlns:p14="http://schemas.microsoft.com/office/powerpoint/2010/main" val="11638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Taşınır Mülkiyetinin </a:t>
            </a:r>
            <a:r>
              <a:rPr lang="tr-TR" b="1" dirty="0" smtClean="0"/>
              <a:t>KONUSU</a:t>
            </a:r>
            <a:endParaRPr lang="tr-TR" b="1" dirty="0"/>
          </a:p>
        </p:txBody>
      </p:sp>
      <p:sp>
        <p:nvSpPr>
          <p:cNvPr id="3" name="İçerik Yer Tutucusu 2"/>
          <p:cNvSpPr>
            <a:spLocks noGrp="1"/>
          </p:cNvSpPr>
          <p:nvPr>
            <p:ph idx="1"/>
          </p:nvPr>
        </p:nvSpPr>
        <p:spPr/>
        <p:txBody>
          <a:bodyPr>
            <a:normAutofit fontScale="92500" lnSpcReduction="10000"/>
          </a:bodyPr>
          <a:lstStyle/>
          <a:p>
            <a:pPr algn="just"/>
            <a:r>
              <a:rPr lang="tr-TR" dirty="0"/>
              <a:t>Türk Medeni Kanununun 762. maddesine göre; taşınır mülkiyetinin konusu, </a:t>
            </a:r>
            <a:r>
              <a:rPr lang="tr-TR" b="1" dirty="0"/>
              <a:t>nitelikleri itibariyle taşınabilen maddi şeyler (taşınır eşya) ile edinmeye elverişli olan ve taşınmaz mülkiyetinin kapsamına girmeyen doğal güçlerdir</a:t>
            </a:r>
            <a:r>
              <a:rPr lang="tr-TR" dirty="0"/>
              <a:t>. Edinmeye elverişli olup da taşınmaz mülkiyetinin kapsamına girmeyen elektrik gibi, atom enerjisi gibi güçler taşınır eşya olmadıkları halde, taşınır eşya gibi alım satım işlemlerine konu olabilmeleri için taşınır mülkiyetine tabi tutulmuşlardır.</a:t>
            </a:r>
          </a:p>
          <a:p>
            <a:pPr algn="just"/>
            <a:endParaRPr lang="tr-TR" dirty="0"/>
          </a:p>
        </p:txBody>
      </p:sp>
    </p:spTree>
    <p:extLst>
      <p:ext uri="{BB962C8B-B14F-4D97-AF65-F5344CB8AC3E}">
        <p14:creationId xmlns:p14="http://schemas.microsoft.com/office/powerpoint/2010/main" val="1966002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Taşınır Mülkiyetinin </a:t>
            </a:r>
            <a:r>
              <a:rPr lang="tr-TR" dirty="0" smtClean="0"/>
              <a:t>KAZANILMASI</a:t>
            </a:r>
            <a:endParaRPr lang="tr-TR" dirty="0"/>
          </a:p>
        </p:txBody>
      </p:sp>
      <p:sp>
        <p:nvSpPr>
          <p:cNvPr id="3" name="İçerik Yer Tutucusu 2"/>
          <p:cNvSpPr>
            <a:spLocks noGrp="1"/>
          </p:cNvSpPr>
          <p:nvPr>
            <p:ph idx="1"/>
          </p:nvPr>
        </p:nvSpPr>
        <p:spPr/>
        <p:txBody>
          <a:bodyPr>
            <a:normAutofit fontScale="70000" lnSpcReduction="20000"/>
          </a:bodyPr>
          <a:lstStyle/>
          <a:p>
            <a:pPr algn="just"/>
            <a:r>
              <a:rPr lang="tr-TR" dirty="0"/>
              <a:t>Taşınır mülkiyetinin kazanılmasının hukuki sebepten </a:t>
            </a:r>
            <a:r>
              <a:rPr lang="tr-TR" dirty="0" smtClean="0"/>
              <a:t>soyut </a:t>
            </a:r>
            <a:r>
              <a:rPr lang="tr-TR" dirty="0"/>
              <a:t>mu , sebebe bağlı mı olduğu </a:t>
            </a:r>
            <a:r>
              <a:rPr lang="tr-TR" dirty="0" smtClean="0"/>
              <a:t>tartışmalıdır. Ancak Türk Medeni Kanunu ve doktrindeki ağırlıklı görüş taşınır mülkiyetinin de sebebe bağlı (illi) olduğunu kabul etmektedir. Ders kitabı yazarlarımız taşınır mülkiyetinin devri tasarrufunun soyut olduğunu; bu sebeple devre sebep teşkil eden işlemdeki sakatlığın tasarruf işleminin geçerliliğini etkilemeyeceğini </a:t>
            </a:r>
            <a:r>
              <a:rPr lang="tr-TR" smtClean="0"/>
              <a:t>kabul etmektedirler. </a:t>
            </a:r>
            <a:endParaRPr lang="tr-TR" dirty="0" smtClean="0"/>
          </a:p>
          <a:p>
            <a:r>
              <a:rPr lang="tr-TR" dirty="0" smtClean="0"/>
              <a:t>Taşınır Mülkiyetinin </a:t>
            </a:r>
            <a:r>
              <a:rPr lang="tr-TR" b="1" dirty="0" smtClean="0"/>
              <a:t>DEVREN</a:t>
            </a:r>
            <a:r>
              <a:rPr lang="tr-TR" dirty="0" smtClean="0"/>
              <a:t> Kazanılması: Mülkiyetin birinden diğerine geçmesi ile mülkiyetin kazanılmasıdır.</a:t>
            </a:r>
          </a:p>
          <a:p>
            <a:r>
              <a:rPr lang="tr-TR" dirty="0" smtClean="0"/>
              <a:t>Mülkiyeti devreden ve mülkiyeti kazananın anlaşması ile mülkiyetin devren kazanımı (cüzi </a:t>
            </a:r>
            <a:r>
              <a:rPr lang="tr-TR" dirty="0" err="1" smtClean="0"/>
              <a:t>halefiyet</a:t>
            </a:r>
            <a:r>
              <a:rPr lang="tr-TR" dirty="0" smtClean="0"/>
              <a:t>)</a:t>
            </a:r>
          </a:p>
          <a:p>
            <a:r>
              <a:rPr lang="tr-TR" dirty="0" smtClean="0"/>
              <a:t>İradelerin dışında </a:t>
            </a:r>
            <a:r>
              <a:rPr lang="tr-TR" dirty="0"/>
              <a:t>mülkiyetin devren </a:t>
            </a:r>
            <a:r>
              <a:rPr lang="tr-TR" dirty="0" smtClean="0"/>
              <a:t>kazanımı (külli </a:t>
            </a:r>
            <a:r>
              <a:rPr lang="tr-TR" dirty="0" err="1" smtClean="0"/>
              <a:t>halefiyet</a:t>
            </a:r>
            <a:r>
              <a:rPr lang="tr-TR" dirty="0" smtClean="0"/>
              <a:t>)</a:t>
            </a:r>
            <a:endParaRPr lang="tr-TR" dirty="0"/>
          </a:p>
        </p:txBody>
      </p:sp>
    </p:spTree>
    <p:extLst>
      <p:ext uri="{BB962C8B-B14F-4D97-AF65-F5344CB8AC3E}">
        <p14:creationId xmlns:p14="http://schemas.microsoft.com/office/powerpoint/2010/main" val="2689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TMK. m. 763 gereği;</a:t>
            </a:r>
          </a:p>
          <a:p>
            <a:pPr algn="just"/>
            <a:r>
              <a:rPr lang="tr-TR" dirty="0" smtClean="0"/>
              <a:t>Borçlandırıcı İşlem: Geçerli bir hukuki </a:t>
            </a:r>
            <a:r>
              <a:rPr lang="tr-TR" dirty="0"/>
              <a:t>s</a:t>
            </a:r>
            <a:r>
              <a:rPr lang="tr-TR" dirty="0" smtClean="0"/>
              <a:t>ebep olmalı. (Satış sözleşmesi, Trampa sözleşmesi, Bağışlama…vb.)</a:t>
            </a:r>
          </a:p>
          <a:p>
            <a:pPr algn="just"/>
            <a:r>
              <a:rPr lang="tr-TR" dirty="0" smtClean="0"/>
              <a:t>Tasarruf İşlemi: Zilyetliğin devri (taşınırın zilyetliğini </a:t>
            </a:r>
            <a:r>
              <a:rPr lang="tr-TR" dirty="0" smtClean="0"/>
              <a:t>devredenin, </a:t>
            </a:r>
            <a:r>
              <a:rPr lang="tr-TR" dirty="0" smtClean="0"/>
              <a:t>mülkiyeti devir yetkisi olmalıdır.)</a:t>
            </a:r>
          </a:p>
          <a:p>
            <a:pPr marL="0" indent="0">
              <a:buNone/>
            </a:pPr>
            <a:endParaRPr lang="tr-TR" dirty="0"/>
          </a:p>
        </p:txBody>
      </p:sp>
    </p:spTree>
    <p:extLst>
      <p:ext uri="{BB962C8B-B14F-4D97-AF65-F5344CB8AC3E}">
        <p14:creationId xmlns:p14="http://schemas.microsoft.com/office/powerpoint/2010/main" val="800969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Zilyetlik Devredilmeden Mülkiyetin Kazanıldığı Haller</a:t>
            </a:r>
            <a:endParaRPr lang="tr-TR" b="1" dirty="0"/>
          </a:p>
        </p:txBody>
      </p:sp>
      <p:sp>
        <p:nvSpPr>
          <p:cNvPr id="3" name="İçerik Yer Tutucusu 2"/>
          <p:cNvSpPr>
            <a:spLocks noGrp="1"/>
          </p:cNvSpPr>
          <p:nvPr>
            <p:ph idx="1"/>
          </p:nvPr>
        </p:nvSpPr>
        <p:spPr/>
        <p:txBody>
          <a:bodyPr>
            <a:normAutofit lnSpcReduction="10000"/>
          </a:bodyPr>
          <a:lstStyle/>
          <a:p>
            <a:r>
              <a:rPr lang="tr-TR" dirty="0" smtClean="0"/>
              <a:t>TBK. m. 279: Artırmada taşınır mülkiyetinin ihale anına kazanılması</a:t>
            </a:r>
          </a:p>
          <a:p>
            <a:r>
              <a:rPr lang="tr-TR" dirty="0" smtClean="0"/>
              <a:t>Kısa Elden Teslim</a:t>
            </a:r>
          </a:p>
          <a:p>
            <a:r>
              <a:rPr lang="tr-TR" dirty="0" smtClean="0"/>
              <a:t>Finansal Kiralama Sözleşmesi</a:t>
            </a:r>
          </a:p>
          <a:p>
            <a:r>
              <a:rPr lang="tr-TR" dirty="0" smtClean="0"/>
              <a:t>Külli </a:t>
            </a:r>
            <a:r>
              <a:rPr lang="tr-TR" dirty="0" err="1" smtClean="0"/>
              <a:t>Halefiyet</a:t>
            </a:r>
            <a:r>
              <a:rPr lang="tr-TR" dirty="0" smtClean="0"/>
              <a:t> Prensibi (mirasçılık ve </a:t>
            </a:r>
            <a:r>
              <a:rPr lang="tr-TR" dirty="0" err="1" smtClean="0"/>
              <a:t>TTK.m</a:t>
            </a:r>
            <a:r>
              <a:rPr lang="tr-TR" dirty="0" smtClean="0"/>
              <a:t>. 153 gereği şirketlerin birleştirilmesi)</a:t>
            </a:r>
          </a:p>
          <a:p>
            <a:r>
              <a:rPr lang="tr-TR" dirty="0" smtClean="0"/>
              <a:t>TMK. m. 105/I gereği tüzel kişiliğin kazanıldığı anda vakfa vakfedilen malların ve hakların mülkiyetinin kazanımı</a:t>
            </a:r>
            <a:endParaRPr lang="tr-TR" dirty="0"/>
          </a:p>
        </p:txBody>
      </p:sp>
    </p:spTree>
    <p:extLst>
      <p:ext uri="{BB962C8B-B14F-4D97-AF65-F5344CB8AC3E}">
        <p14:creationId xmlns:p14="http://schemas.microsoft.com/office/powerpoint/2010/main" val="1490490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Hükmen Teslim Yolu ile Mülkiyetin Kazanılmasındaki Sınırlamalar</a:t>
            </a:r>
            <a:endParaRPr lang="tr-TR" b="1" dirty="0"/>
          </a:p>
        </p:txBody>
      </p:sp>
      <p:sp>
        <p:nvSpPr>
          <p:cNvPr id="3" name="İçerik Yer Tutucusu 2"/>
          <p:cNvSpPr>
            <a:spLocks noGrp="1"/>
          </p:cNvSpPr>
          <p:nvPr>
            <p:ph idx="1"/>
          </p:nvPr>
        </p:nvSpPr>
        <p:spPr/>
        <p:txBody>
          <a:bodyPr/>
          <a:lstStyle/>
          <a:p>
            <a:pPr algn="just"/>
            <a:r>
              <a:rPr lang="tr-TR" u="sng" dirty="0" smtClean="0"/>
              <a:t>Hükmen Teslim Yolu İle Mülkiyetin </a:t>
            </a:r>
            <a:r>
              <a:rPr lang="tr-TR" u="sng" dirty="0" err="1" smtClean="0"/>
              <a:t>Kazanılması:</a:t>
            </a:r>
            <a:r>
              <a:rPr lang="tr-TR" dirty="0" err="1" smtClean="0"/>
              <a:t>Dolaysız</a:t>
            </a:r>
            <a:r>
              <a:rPr lang="tr-TR" dirty="0" smtClean="0"/>
              <a:t> zilyedin belirli bir nedene dayanarak bir süre daha taşınırı elinde bulundurmaya devam etmesidir. </a:t>
            </a:r>
          </a:p>
          <a:p>
            <a:pPr algn="just"/>
            <a:r>
              <a:rPr lang="tr-TR" dirty="0" smtClean="0"/>
              <a:t>SINIRLAMALAR: 1) 3. Kişileri Zarara Uğratmak</a:t>
            </a:r>
          </a:p>
          <a:p>
            <a:pPr marL="0" indent="0" algn="just">
              <a:buNone/>
            </a:pPr>
            <a:r>
              <a:rPr lang="tr-TR" dirty="0" smtClean="0"/>
              <a:t>             2) Taşınır </a:t>
            </a:r>
            <a:r>
              <a:rPr lang="tr-TR" dirty="0" err="1" smtClean="0"/>
              <a:t>Rehni</a:t>
            </a:r>
            <a:r>
              <a:rPr lang="tr-TR" dirty="0" smtClean="0"/>
              <a:t> Kurallarından Kurtulmak </a:t>
            </a:r>
          </a:p>
          <a:p>
            <a:pPr algn="just"/>
            <a:endParaRPr lang="tr-TR" dirty="0" smtClean="0"/>
          </a:p>
        </p:txBody>
      </p:sp>
    </p:spTree>
    <p:extLst>
      <p:ext uri="{BB962C8B-B14F-4D97-AF65-F5344CB8AC3E}">
        <p14:creationId xmlns:p14="http://schemas.microsoft.com/office/powerpoint/2010/main" val="138959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Mülkiyeti Saklı Tutma Sözleşmesi</a:t>
            </a:r>
            <a:endParaRPr lang="tr-TR" b="1" dirty="0"/>
          </a:p>
        </p:txBody>
      </p:sp>
      <p:sp>
        <p:nvSpPr>
          <p:cNvPr id="3" name="İçerik Yer Tutucusu 2"/>
          <p:cNvSpPr>
            <a:spLocks noGrp="1"/>
          </p:cNvSpPr>
          <p:nvPr>
            <p:ph idx="1"/>
          </p:nvPr>
        </p:nvSpPr>
        <p:spPr>
          <a:xfrm>
            <a:off x="457200" y="1124744"/>
            <a:ext cx="8229600" cy="5001419"/>
          </a:xfrm>
        </p:spPr>
        <p:txBody>
          <a:bodyPr>
            <a:normAutofit fontScale="77500" lnSpcReduction="20000"/>
          </a:bodyPr>
          <a:lstStyle/>
          <a:p>
            <a:pPr algn="just"/>
            <a:r>
              <a:rPr lang="tr-TR" dirty="0">
                <a:ea typeface="Times New Roman"/>
                <a:cs typeface="Times New Roman"/>
              </a:rPr>
              <a:t>Taşınır mülkiyetini devretme borcu altında olan kişi, bazen taşınırın zilyetliğini diğer tarafa devretmekle birlikte mülkiyet hakkını bir süre daha kendisinde alıkoymak ister. Malikin eşya zilyetliğini devretmesine rağmen mülkiyeti bir süre daha kendisinde tutması, taraflar arasında yapılacak bir anlaşma ile mümkün olur. Buna mülkiyeti saklı tutma </a:t>
            </a:r>
            <a:r>
              <a:rPr lang="tr-TR" dirty="0" smtClean="0">
                <a:ea typeface="Times New Roman"/>
                <a:cs typeface="Times New Roman"/>
              </a:rPr>
              <a:t>sözleşmesi denir</a:t>
            </a:r>
            <a:r>
              <a:rPr lang="tr-TR" dirty="0">
                <a:ea typeface="Times New Roman"/>
                <a:cs typeface="Times New Roman"/>
              </a:rPr>
              <a:t>. </a:t>
            </a:r>
            <a:endParaRPr lang="tr-TR" dirty="0" smtClean="0"/>
          </a:p>
          <a:p>
            <a:pPr marL="0" indent="0" algn="just">
              <a:buNone/>
            </a:pPr>
            <a:endParaRPr lang="tr-TR" dirty="0" smtClean="0"/>
          </a:p>
          <a:p>
            <a:pPr algn="just"/>
            <a:r>
              <a:rPr lang="tr-TR" dirty="0" smtClean="0"/>
              <a:t>Mülkiyeti </a:t>
            </a:r>
            <a:r>
              <a:rPr lang="tr-TR" dirty="0"/>
              <a:t>saklı tutma anlaşması resmi şekilde yapılıp alıcının yerleşim yerindeki </a:t>
            </a:r>
            <a:r>
              <a:rPr lang="tr-TR" dirty="0" smtClean="0"/>
              <a:t>noterliğinde </a:t>
            </a:r>
            <a:r>
              <a:rPr lang="tr-TR" dirty="0"/>
              <a:t>tutulan sicile tescil edilmedikçe geçerli olmaz</a:t>
            </a:r>
            <a:r>
              <a:rPr lang="tr-TR" dirty="0" smtClean="0"/>
              <a:t>. (TMK. m. 764). Tescilin 3. kişilerin </a:t>
            </a:r>
            <a:r>
              <a:rPr lang="tr-TR" dirty="0" err="1" smtClean="0"/>
              <a:t>iyiniyetini</a:t>
            </a:r>
            <a:r>
              <a:rPr lang="tr-TR" dirty="0" smtClean="0"/>
              <a:t> kaldıran açıklık fonksiyonu </a:t>
            </a:r>
            <a:r>
              <a:rPr lang="tr-TR" dirty="0" smtClean="0">
                <a:solidFill>
                  <a:srgbClr val="FF0000"/>
                </a:solidFill>
              </a:rPr>
              <a:t>yoktur. Sadece sözleşmenin kuruluşu bakımından etkisi vardır. Borcun ödenmemesi veya ödenmesine rağmen mülkiyetin geçirilmemesi durumlarında ispat kolaylığı sağlar.  </a:t>
            </a:r>
            <a:endParaRPr lang="tr-TR" dirty="0">
              <a:solidFill>
                <a:srgbClr val="FF0000"/>
              </a:solidFill>
            </a:endParaRPr>
          </a:p>
          <a:p>
            <a:endParaRPr lang="tr-TR" dirty="0"/>
          </a:p>
        </p:txBody>
      </p:sp>
    </p:spTree>
    <p:extLst>
      <p:ext uri="{BB962C8B-B14F-4D97-AF65-F5344CB8AC3E}">
        <p14:creationId xmlns:p14="http://schemas.microsoft.com/office/powerpoint/2010/main" val="3003977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pPr algn="just"/>
            <a:r>
              <a:rPr lang="tr-TR" dirty="0" smtClean="0"/>
              <a:t>Bu sözleşmeye, eşyanın </a:t>
            </a:r>
            <a:r>
              <a:rPr lang="tr-TR" dirty="0"/>
              <a:t>taksitle satıldığı ve dolayısıyla tüm taksitler ödenmeden önce eşyanın alıcıya teslim edilmiş olduğu durumlarda ihtiyaç duyulur. Böylece, alıcı tarafından tüm taksitler ödenmeyecek olursa, satıcı sözleşmeyi feshedip zaten kendisinde saklı tutuğu mülkiyet hakkına dayalı olarak açacağı </a:t>
            </a:r>
            <a:r>
              <a:rPr lang="tr-TR" b="1" dirty="0"/>
              <a:t>istihkak davasıyla</a:t>
            </a:r>
            <a:r>
              <a:rPr lang="tr-TR" dirty="0"/>
              <a:t> malı geri alabilecektir.</a:t>
            </a:r>
            <a:endParaRPr lang="tr-TR" dirty="0"/>
          </a:p>
        </p:txBody>
      </p:sp>
    </p:spTree>
    <p:extLst>
      <p:ext uri="{BB962C8B-B14F-4D97-AF65-F5344CB8AC3E}">
        <p14:creationId xmlns:p14="http://schemas.microsoft.com/office/powerpoint/2010/main" val="2388303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92500" lnSpcReduction="10000"/>
          </a:bodyPr>
          <a:lstStyle/>
          <a:p>
            <a:pPr algn="just"/>
            <a:r>
              <a:rPr lang="tr-TR" dirty="0" smtClean="0">
                <a:ea typeface="Times New Roman"/>
                <a:cs typeface="Times New Roman"/>
              </a:rPr>
              <a:t>Mülkiyeti </a:t>
            </a:r>
            <a:r>
              <a:rPr lang="tr-TR" dirty="0">
                <a:ea typeface="Times New Roman"/>
                <a:cs typeface="Times New Roman"/>
              </a:rPr>
              <a:t>saklı tutma </a:t>
            </a:r>
            <a:r>
              <a:rPr lang="tr-TR" dirty="0" smtClean="0">
                <a:ea typeface="Times New Roman"/>
                <a:cs typeface="Times New Roman"/>
              </a:rPr>
              <a:t>sözleşmesi yapılmasa </a:t>
            </a:r>
            <a:r>
              <a:rPr lang="tr-TR" dirty="0">
                <a:ea typeface="Times New Roman"/>
                <a:cs typeface="Times New Roman"/>
              </a:rPr>
              <a:t>da alıcının </a:t>
            </a:r>
            <a:r>
              <a:rPr lang="tr-TR" dirty="0" smtClean="0">
                <a:ea typeface="Times New Roman"/>
                <a:cs typeface="Times New Roman"/>
              </a:rPr>
              <a:t>taksitlerin ödenmemesi </a:t>
            </a:r>
            <a:r>
              <a:rPr lang="tr-TR" dirty="0">
                <a:ea typeface="Times New Roman"/>
                <a:cs typeface="Times New Roman"/>
              </a:rPr>
              <a:t>üzerine sözleşmeyi feshetmesi mümkündür; ama o zaman malı geri almak için </a:t>
            </a:r>
            <a:r>
              <a:rPr lang="tr-TR" b="1" dirty="0">
                <a:ea typeface="Times New Roman"/>
                <a:cs typeface="Times New Roman"/>
              </a:rPr>
              <a:t>sadece sebepsiz zenginleşme davasını </a:t>
            </a:r>
            <a:r>
              <a:rPr lang="tr-TR" b="1" dirty="0" smtClean="0">
                <a:ea typeface="Times New Roman"/>
                <a:cs typeface="Times New Roman"/>
              </a:rPr>
              <a:t>açabilecektir.</a:t>
            </a:r>
          </a:p>
          <a:p>
            <a:pPr algn="just"/>
            <a:r>
              <a:rPr lang="tr-TR" dirty="0">
                <a:solidFill>
                  <a:srgbClr val="FF0000"/>
                </a:solidFill>
                <a:ea typeface="Times New Roman"/>
                <a:cs typeface="Times New Roman"/>
              </a:rPr>
              <a:t>Alıcı satış parasını tamamen ödediği zaman, mülkiyet alıcıya geçecektir</a:t>
            </a:r>
            <a:r>
              <a:rPr lang="tr-TR" dirty="0">
                <a:ea typeface="Times New Roman"/>
                <a:cs typeface="Times New Roman"/>
              </a:rPr>
              <a:t>. Mülkiyeti saklı tutularak alıcıya teslim edilmiş taşınır üzerinde alıcı, mülkiyeti kazanana dek emin sıfatıyla zilyet sayılır. Çünkü malik, alıcının satış parasını ödeyemeyecek olursa eşyayı kendisine iade edeceğine güvenmiştir ve eşyayı alıcıya kendi özgür iradesiyle teslim etmiştir. </a:t>
            </a:r>
            <a:endParaRPr lang="tr-TR" b="1" dirty="0"/>
          </a:p>
        </p:txBody>
      </p:sp>
    </p:spTree>
    <p:extLst>
      <p:ext uri="{BB962C8B-B14F-4D97-AF65-F5344CB8AC3E}">
        <p14:creationId xmlns:p14="http://schemas.microsoft.com/office/powerpoint/2010/main" val="9504108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840</Words>
  <Application>Microsoft Office PowerPoint</Application>
  <PresentationFormat>Ekran Gösterisi (4:3)</PresentationFormat>
  <Paragraphs>53</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TAŞINIR MÜLKİYETİ </vt:lpstr>
      <vt:lpstr>Taşınır Mülkiyetinin KONUSU</vt:lpstr>
      <vt:lpstr>Taşınır Mülkiyetinin KAZANILMASI</vt:lpstr>
      <vt:lpstr>PowerPoint Sunusu</vt:lpstr>
      <vt:lpstr>Zilyetlik Devredilmeden Mülkiyetin Kazanıldığı Haller</vt:lpstr>
      <vt:lpstr>Hükmen Teslim Yolu ile Mülkiyetin Kazanılmasındaki Sınırlamalar</vt:lpstr>
      <vt:lpstr>Mülkiyeti Saklı Tutma Sözleşmesi</vt:lpstr>
      <vt:lpstr>PowerPoint Sunusu</vt:lpstr>
      <vt:lpstr>PowerPoint Sunusu</vt:lpstr>
      <vt:lpstr>PowerPoint Sunusu</vt:lpstr>
      <vt:lpstr>Taşınır Mülkiyetinin ASLEN Kazanılması</vt:lpstr>
      <vt:lpstr>Taşınır Mülkiyetinin Kaybedilmesi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TAŞINIR MÜLKİYETİ</dc:title>
  <dc:creator>ZEYNEP</dc:creator>
  <cp:lastModifiedBy>ZEYNEP</cp:lastModifiedBy>
  <cp:revision>16</cp:revision>
  <dcterms:modified xsi:type="dcterms:W3CDTF">2020-04-06T12:14:23Z</dcterms:modified>
</cp:coreProperties>
</file>